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Montserrat"/>
      <p:bold r:id="rId23"/>
      <p:boldItalic r:id="rId24"/>
    </p:embeddedFon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gbyg/wV2k/LQwLQt6162uhESQY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4.png>
</file>

<file path=ppt/media/image15.jpg>
</file>

<file path=ppt/media/image18.png>
</file>

<file path=ppt/media/image2.png>
</file>

<file path=ppt/media/image22.png>
</file>

<file path=ppt/media/image26.pn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7.jpg>
</file>

<file path=ppt/media/image38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f86d2bf8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3f86d2bf89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fb48b30f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13fb48b30fc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3fb48b30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13fb48b30f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3fb48b30f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g13fb48b30fc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0" name="Google Shape;80;p30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1" name="Google Shape;81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1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7" name="Google Shape;87;p31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8" name="Google Shape;88;p31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9" name="Google Shape;89;p31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90" name="Google Shape;90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2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2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96" name="Google Shape;96;p32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7" name="Google Shape;97;p3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3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3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03" name="Google Shape;103;p33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4" name="Google Shape;104;p3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4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4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0" name="Google Shape;110;p34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1" name="Google Shape;111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5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7" name="Google Shape;117;p3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6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6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3" name="Google Shape;123;p36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3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36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8" name="Google Shape;128;p36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7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7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3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8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38" name="Google Shape;138;p38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9" name="Google Shape;139;p38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40" name="Google Shape;140;p38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41" name="Google Shape;141;p38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42" name="Google Shape;142;p38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43" name="Google Shape;143;p3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3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5" name="Google Shape;145;p3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9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1" name="Google Shape;151;p39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2" name="Google Shape;152;p39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3" name="Google Shape;153;p39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4" name="Google Shape;154;p39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5" name="Google Shape;155;p39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6" name="Google Shape;156;p39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7" name="Google Shape;157;p39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8" name="Google Shape;158;p39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59" name="Google Shape;159;p39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9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F7F7F7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40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67" name="Google Shape;167;p4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4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1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1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73" name="Google Shape;173;p4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0" name="Google Shape;30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3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8" name="Google Shape;68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9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23" Type="http://schemas.openxmlformats.org/officeDocument/2006/relationships/theme" Target="../theme/theme1.xml"/><Relationship Id="rId1" Type="http://schemas.openxmlformats.org/officeDocument/2006/relationships/image" Target="../media/image8.png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image" Target="../media/image2.png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20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20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" name="Google Shape;9;p20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0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9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9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19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9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19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5.jp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42.png"/><Relationship Id="rId10" Type="http://schemas.openxmlformats.org/officeDocument/2006/relationships/image" Target="../media/image41.png"/><Relationship Id="rId12" Type="http://schemas.openxmlformats.org/officeDocument/2006/relationships/image" Target="../media/image3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43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15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4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15.jp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15.jp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9.png"/><Relationship Id="rId10" Type="http://schemas.openxmlformats.org/officeDocument/2006/relationships/image" Target="../media/image10.png"/><Relationship Id="rId13" Type="http://schemas.openxmlformats.org/officeDocument/2006/relationships/image" Target="../media/image32.png"/><Relationship Id="rId1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27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g13f86d2bf89_0_49"/>
          <p:cNvPicPr preferRelativeResize="0"/>
          <p:nvPr/>
        </p:nvPicPr>
        <p:blipFill rotWithShape="1">
          <a:blip r:embed="rId3">
            <a:alphaModFix/>
          </a:blip>
          <a:srcRect b="0" l="3614" r="0" t="0"/>
          <a:stretch/>
        </p:blipFill>
        <p:spPr>
          <a:xfrm>
            <a:off x="0" y="2669685"/>
            <a:ext cx="4037011" cy="418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13f86d2bf89_0_49"/>
          <p:cNvPicPr preferRelativeResize="0"/>
          <p:nvPr/>
        </p:nvPicPr>
        <p:blipFill rotWithShape="1">
          <a:blip r:embed="rId4">
            <a:alphaModFix/>
          </a:blip>
          <a:srcRect b="0" l="35641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13f86d2bf89_0_4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g13f86d2bf89_0_49"/>
          <p:cNvPicPr preferRelativeResize="0"/>
          <p:nvPr/>
        </p:nvPicPr>
        <p:blipFill rotWithShape="1">
          <a:blip r:embed="rId5">
            <a:alphaModFix/>
          </a:blip>
          <a:srcRect b="0" l="0" r="0" t="28815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13f86d2bf89_0_49"/>
          <p:cNvPicPr preferRelativeResize="0"/>
          <p:nvPr/>
        </p:nvPicPr>
        <p:blipFill rotWithShape="1">
          <a:blip r:embed="rId6">
            <a:alphaModFix/>
          </a:blip>
          <a:srcRect b="23318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13f86d2bf89_0_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3f86d2bf89_0_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7" name="Google Shape;187;g13f86d2bf89_0_49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g13f86d2bf89_0_49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g13f86d2bf89_0_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3f86d2bf89_0_49"/>
          <p:cNvSpPr txBox="1"/>
          <p:nvPr/>
        </p:nvSpPr>
        <p:spPr>
          <a:xfrm>
            <a:off x="78903" y="2271502"/>
            <a:ext cx="75072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shall I watch next?</a:t>
            </a:r>
            <a:endParaRPr b="1" sz="4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– Movie Recommender System based on data</a:t>
            </a:r>
            <a:endParaRPr b="1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g13f86d2bf89_0_49"/>
          <p:cNvSpPr txBox="1"/>
          <p:nvPr/>
        </p:nvSpPr>
        <p:spPr>
          <a:xfrm>
            <a:off x="1026144" y="6086366"/>
            <a:ext cx="18897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29 JULY 2022</a:t>
            </a:r>
            <a:endParaRPr/>
          </a:p>
        </p:txBody>
      </p:sp>
      <p:pic>
        <p:nvPicPr>
          <p:cNvPr descr="Logo, company name&#10;&#10;Description automatically generated" id="192" name="Google Shape;192;g13f86d2bf89_0_49"/>
          <p:cNvPicPr preferRelativeResize="0"/>
          <p:nvPr/>
        </p:nvPicPr>
        <p:blipFill rotWithShape="1">
          <a:blip r:embed="rId8">
            <a:alphaModFix/>
          </a:blip>
          <a:srcRect b="19759" l="12199" r="15226" t="19759"/>
          <a:stretch/>
        </p:blipFill>
        <p:spPr>
          <a:xfrm>
            <a:off x="8195609" y="2635073"/>
            <a:ext cx="3456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3.2 movie output</a:t>
            </a:r>
            <a:endParaRPr/>
          </a:p>
        </p:txBody>
      </p:sp>
      <p:grpSp>
        <p:nvGrpSpPr>
          <p:cNvPr id="397" name="Google Shape;397;p12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98" name="Google Shape;398;p12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2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2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2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04" name="Google Shape;404;p12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2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2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08" name="Google Shape;408;p12"/>
          <p:cNvSpPr/>
          <p:nvPr/>
        </p:nvSpPr>
        <p:spPr>
          <a:xfrm>
            <a:off x="1967948" y="1292089"/>
            <a:ext cx="9720000" cy="5400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09" name="Google Shape;40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0886" y="1304282"/>
            <a:ext cx="7499408" cy="50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2"/>
          <p:cNvSpPr txBox="1"/>
          <p:nvPr/>
        </p:nvSpPr>
        <p:spPr>
          <a:xfrm>
            <a:off x="2891815" y="6144227"/>
            <a:ext cx="312906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1" name="Google Shape;411;p12"/>
          <p:cNvSpPr txBox="1"/>
          <p:nvPr/>
        </p:nvSpPr>
        <p:spPr>
          <a:xfrm>
            <a:off x="4130925" y="6144227"/>
            <a:ext cx="56938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2" name="Google Shape;412;p12"/>
          <p:cNvSpPr txBox="1"/>
          <p:nvPr/>
        </p:nvSpPr>
        <p:spPr>
          <a:xfrm>
            <a:off x="5496074" y="6197978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3" name="Google Shape;413;p12"/>
          <p:cNvSpPr txBox="1"/>
          <p:nvPr/>
        </p:nvSpPr>
        <p:spPr>
          <a:xfrm>
            <a:off x="6879443" y="6159132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12"/>
          <p:cNvSpPr txBox="1"/>
          <p:nvPr/>
        </p:nvSpPr>
        <p:spPr>
          <a:xfrm>
            <a:off x="8342524" y="6180617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5" name="Google Shape;415;p12"/>
          <p:cNvSpPr txBox="1"/>
          <p:nvPr/>
        </p:nvSpPr>
        <p:spPr>
          <a:xfrm>
            <a:off x="9708440" y="6159132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12"/>
          <p:cNvSpPr txBox="1"/>
          <p:nvPr/>
        </p:nvSpPr>
        <p:spPr>
          <a:xfrm>
            <a:off x="6393186" y="3913889"/>
            <a:ext cx="3562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Yearly movie release count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(last 30 years)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17" name="Google Shape;417;p12"/>
          <p:cNvCxnSpPr/>
          <p:nvPr/>
        </p:nvCxnSpPr>
        <p:spPr>
          <a:xfrm>
            <a:off x="3020886" y="6144227"/>
            <a:ext cx="7488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8" name="Google Shape;418;p12"/>
          <p:cNvSpPr txBox="1"/>
          <p:nvPr/>
        </p:nvSpPr>
        <p:spPr>
          <a:xfrm>
            <a:off x="2632770" y="1314220"/>
            <a:ext cx="415498" cy="490134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2013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2012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2011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2010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2003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2002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2001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2000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1993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9" name="Google Shape;419;p12"/>
          <p:cNvSpPr txBox="1"/>
          <p:nvPr/>
        </p:nvSpPr>
        <p:spPr>
          <a:xfrm>
            <a:off x="6110610" y="6292490"/>
            <a:ext cx="91884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0" name="Google Shape;420;p12"/>
          <p:cNvSpPr txBox="1"/>
          <p:nvPr/>
        </p:nvSpPr>
        <p:spPr>
          <a:xfrm rot="-5400000">
            <a:off x="1973504" y="3564742"/>
            <a:ext cx="7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year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1" name="Google Shape;421;p12"/>
          <p:cNvSpPr txBox="1"/>
          <p:nvPr/>
        </p:nvSpPr>
        <p:spPr>
          <a:xfrm rot="-5400000">
            <a:off x="4251990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2" name="Google Shape;422;p12"/>
          <p:cNvSpPr txBox="1"/>
          <p:nvPr/>
        </p:nvSpPr>
        <p:spPr>
          <a:xfrm rot="-5400000">
            <a:off x="5664738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3" name="Google Shape;423;p12"/>
          <p:cNvSpPr txBox="1"/>
          <p:nvPr/>
        </p:nvSpPr>
        <p:spPr>
          <a:xfrm rot="-5400000">
            <a:off x="7077486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4" name="Google Shape;424;p12"/>
          <p:cNvSpPr txBox="1"/>
          <p:nvPr/>
        </p:nvSpPr>
        <p:spPr>
          <a:xfrm rot="-5400000">
            <a:off x="8490234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5" name="Google Shape;425;p12"/>
          <p:cNvSpPr txBox="1"/>
          <p:nvPr/>
        </p:nvSpPr>
        <p:spPr>
          <a:xfrm rot="-5400000">
            <a:off x="9902982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13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13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1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13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13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7" name="Google Shape;437;p13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 Model Building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8" name="Google Shape;438;p13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mall red plastic houses" id="439" name="Google Shape;439;p13"/>
          <p:cNvPicPr preferRelativeResize="0"/>
          <p:nvPr/>
        </p:nvPicPr>
        <p:blipFill rotWithShape="1">
          <a:blip r:embed="rId8">
            <a:alphaModFix/>
          </a:blip>
          <a:srcRect b="2" l="2409" r="29984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40" name="Google Shape;440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13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442" name="Google Shape;442;p13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3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3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3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3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452" name="Google Shape;452;p13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fb48b30fc_0_33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4.1 Content-based recommender</a:t>
            </a:r>
            <a:endParaRPr/>
          </a:p>
        </p:txBody>
      </p:sp>
      <p:grpSp>
        <p:nvGrpSpPr>
          <p:cNvPr id="458" name="Google Shape;458;g13fb48b30fc_0_33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459" name="Google Shape;459;g13fb48b30fc_0_33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g13fb48b30fc_0_33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1" name="Google Shape;461;g13fb48b30fc_0_33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g13fb48b30fc_0_33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3" name="Google Shape;463;g13fb48b30fc_0_33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g13fb48b30fc_0_33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65" name="Google Shape;465;g13fb48b30fc_0_33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g13fb48b30fc_0_33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7" name="Google Shape;467;g13fb48b30fc_0_33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g13fb48b30fc_0_33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469" name="Google Shape;469;g13fb48b30fc_0_33"/>
          <p:cNvPicPr preferRelativeResize="0"/>
          <p:nvPr/>
        </p:nvPicPr>
        <p:blipFill rotWithShape="1">
          <a:blip r:embed="rId3">
            <a:alphaModFix/>
          </a:blip>
          <a:srcRect b="0" l="0" r="0" t="17546"/>
          <a:stretch/>
        </p:blipFill>
        <p:spPr>
          <a:xfrm>
            <a:off x="1828800" y="1645920"/>
            <a:ext cx="9966960" cy="4634636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13fb48b30fc_0_33"/>
          <p:cNvSpPr txBox="1"/>
          <p:nvPr/>
        </p:nvSpPr>
        <p:spPr>
          <a:xfrm>
            <a:off x="4104946" y="4268325"/>
            <a:ext cx="18288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recommends</a:t>
            </a:r>
            <a:endParaRPr b="1" sz="2400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g13fb48b30fc_0_33"/>
          <p:cNvSpPr txBox="1"/>
          <p:nvPr/>
        </p:nvSpPr>
        <p:spPr>
          <a:xfrm>
            <a:off x="5385816" y="3504850"/>
            <a:ext cx="7599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g13fb48b30fc_0_33"/>
          <p:cNvSpPr txBox="1"/>
          <p:nvPr/>
        </p:nvSpPr>
        <p:spPr>
          <a:xfrm>
            <a:off x="4864608" y="25420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3" name="Google Shape;473;g13fb48b30fc_0_33"/>
          <p:cNvSpPr txBox="1"/>
          <p:nvPr/>
        </p:nvSpPr>
        <p:spPr>
          <a:xfrm>
            <a:off x="7585326" y="3186150"/>
            <a:ext cx="17373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similar items</a:t>
            </a:r>
            <a:endParaRPr b="1" sz="2400">
              <a:solidFill>
                <a:schemeClr val="accent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4" name="Google Shape;474;g13fb48b30fc_0_33"/>
          <p:cNvSpPr txBox="1"/>
          <p:nvPr/>
        </p:nvSpPr>
        <p:spPr>
          <a:xfrm>
            <a:off x="6044184" y="249631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1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5" name="Google Shape;475;g13fb48b30fc_0_33"/>
          <p:cNvSpPr txBox="1"/>
          <p:nvPr/>
        </p:nvSpPr>
        <p:spPr>
          <a:xfrm>
            <a:off x="6044184" y="365836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2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6" name="Google Shape;476;g13fb48b30fc_0_33"/>
          <p:cNvSpPr txBox="1"/>
          <p:nvPr/>
        </p:nvSpPr>
        <p:spPr>
          <a:xfrm rot="-5400000">
            <a:off x="6652212" y="3239676"/>
            <a:ext cx="1106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</a:t>
            </a:r>
            <a:endParaRPr b="1" sz="2400">
              <a:solidFill>
                <a:schemeClr val="accent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7" name="Google Shape;477;g13fb48b30fc_0_33"/>
          <p:cNvSpPr txBox="1"/>
          <p:nvPr/>
        </p:nvSpPr>
        <p:spPr>
          <a:xfrm>
            <a:off x="6044184" y="4846320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3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8" name="Google Shape;478;g13fb48b30fc_0_33"/>
          <p:cNvSpPr txBox="1"/>
          <p:nvPr/>
        </p:nvSpPr>
        <p:spPr>
          <a:xfrm>
            <a:off x="6044184" y="600636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4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9" name="Google Shape;479;g13fb48b30fc_0_33"/>
          <p:cNvSpPr txBox="1"/>
          <p:nvPr/>
        </p:nvSpPr>
        <p:spPr>
          <a:xfrm>
            <a:off x="3163824" y="3383280"/>
            <a:ext cx="914400" cy="36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3fb48b30fc_0_1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4.2 Collaborative filtering</a:t>
            </a:r>
            <a:endParaRPr/>
          </a:p>
        </p:txBody>
      </p:sp>
      <p:grpSp>
        <p:nvGrpSpPr>
          <p:cNvPr id="485" name="Google Shape;485;g13fb48b30fc_0_1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486" name="Google Shape;486;g13fb48b30fc_0_1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g13fb48b30fc_0_1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8" name="Google Shape;488;g13fb48b30fc_0_1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g13fb48b30fc_0_1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0" name="Google Shape;490;g13fb48b30fc_0_1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g13fb48b30fc_0_1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92" name="Google Shape;492;g13fb48b30fc_0_1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g13fb48b30fc_0_1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4" name="Google Shape;494;g13fb48b30fc_0_1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g13fb48b30fc_0_1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496" name="Google Shape;496;g13fb48b30fc_0_1"/>
          <p:cNvPicPr preferRelativeResize="0"/>
          <p:nvPr/>
        </p:nvPicPr>
        <p:blipFill rotWithShape="1">
          <a:blip r:embed="rId3">
            <a:alphaModFix/>
          </a:blip>
          <a:srcRect b="0" l="0" r="0" t="19614"/>
          <a:stretch/>
        </p:blipFill>
        <p:spPr>
          <a:xfrm>
            <a:off x="1828800" y="1645920"/>
            <a:ext cx="9966960" cy="4584802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g13fb48b30fc_0_1"/>
          <p:cNvSpPr txBox="1"/>
          <p:nvPr/>
        </p:nvSpPr>
        <p:spPr>
          <a:xfrm>
            <a:off x="8922258" y="309067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g13fb48b30fc_0_1"/>
          <p:cNvSpPr txBox="1"/>
          <p:nvPr/>
        </p:nvSpPr>
        <p:spPr>
          <a:xfrm>
            <a:off x="8922258" y="38755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9" name="Google Shape;499;g13fb48b30fc_0_1"/>
          <p:cNvSpPr txBox="1"/>
          <p:nvPr/>
        </p:nvSpPr>
        <p:spPr>
          <a:xfrm>
            <a:off x="8369808" y="5028057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g13fb48b30fc_0_1"/>
          <p:cNvSpPr txBox="1"/>
          <p:nvPr/>
        </p:nvSpPr>
        <p:spPr>
          <a:xfrm>
            <a:off x="4331208" y="32278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g13fb48b30fc_0_1"/>
          <p:cNvSpPr txBox="1"/>
          <p:nvPr/>
        </p:nvSpPr>
        <p:spPr>
          <a:xfrm>
            <a:off x="3959352" y="431368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2" name="Google Shape;502;g13fb48b30fc_0_1"/>
          <p:cNvSpPr txBox="1"/>
          <p:nvPr/>
        </p:nvSpPr>
        <p:spPr>
          <a:xfrm>
            <a:off x="2498200" y="1951475"/>
            <a:ext cx="5303400" cy="32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entury Gothic"/>
              <a:buChar char="●"/>
            </a:pPr>
            <a:r>
              <a:rPr b="1" lang="en-US" sz="2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User-based collaborative filtering </a:t>
            </a:r>
            <a:endParaRPr b="1" sz="2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3" name="Google Shape;503;g13fb48b30fc_0_1"/>
          <p:cNvSpPr txBox="1"/>
          <p:nvPr/>
        </p:nvSpPr>
        <p:spPr>
          <a:xfrm>
            <a:off x="4724400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Ronewa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4" name="Google Shape;504;g13fb48b30fc_0_1"/>
          <p:cNvSpPr txBox="1"/>
          <p:nvPr/>
        </p:nvSpPr>
        <p:spPr>
          <a:xfrm>
            <a:off x="7287768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Daniel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5" name="Google Shape;505;g13fb48b30fc_0_1"/>
          <p:cNvSpPr txBox="1"/>
          <p:nvPr/>
        </p:nvSpPr>
        <p:spPr>
          <a:xfrm>
            <a:off x="2456100" y="31709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g13fb48b30fc_0_1"/>
          <p:cNvSpPr txBox="1"/>
          <p:nvPr/>
        </p:nvSpPr>
        <p:spPr>
          <a:xfrm>
            <a:off x="2456100" y="49193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g13fb48b30fc_0_1"/>
          <p:cNvSpPr txBox="1"/>
          <p:nvPr/>
        </p:nvSpPr>
        <p:spPr>
          <a:xfrm>
            <a:off x="10517425" y="340510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8" name="Google Shape;508;g13fb48b30fc_0_1"/>
          <p:cNvSpPr txBox="1"/>
          <p:nvPr/>
        </p:nvSpPr>
        <p:spPr>
          <a:xfrm>
            <a:off x="10517425" y="51535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9" name="Google Shape;509;g13fb48b30fc_0_1"/>
          <p:cNvSpPr txBox="1"/>
          <p:nvPr/>
        </p:nvSpPr>
        <p:spPr>
          <a:xfrm>
            <a:off x="10299325" y="20827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3fb48b30fc_0_17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4.2 Collaborative filtering (cont.)</a:t>
            </a:r>
            <a:endParaRPr/>
          </a:p>
        </p:txBody>
      </p:sp>
      <p:grpSp>
        <p:nvGrpSpPr>
          <p:cNvPr id="515" name="Google Shape;515;g13fb48b30fc_0_17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516" name="Google Shape;516;g13fb48b30fc_0_17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g13fb48b30fc_0_17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8" name="Google Shape;518;g13fb48b30fc_0_17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g13fb48b30fc_0_17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0" name="Google Shape;520;g13fb48b30fc_0_17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g13fb48b30fc_0_17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522" name="Google Shape;522;g13fb48b30fc_0_17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g13fb48b30fc_0_17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4" name="Google Shape;524;g13fb48b30fc_0_17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g13fb48b30fc_0_17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526" name="Google Shape;526;g13fb48b30fc_0_17"/>
          <p:cNvPicPr preferRelativeResize="0"/>
          <p:nvPr/>
        </p:nvPicPr>
        <p:blipFill rotWithShape="1">
          <a:blip r:embed="rId3">
            <a:alphaModFix/>
          </a:blip>
          <a:srcRect b="0" l="0" r="0" t="19322"/>
          <a:stretch/>
        </p:blipFill>
        <p:spPr>
          <a:xfrm>
            <a:off x="1828800" y="1645920"/>
            <a:ext cx="9966960" cy="456819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g13fb48b30fc_0_17"/>
          <p:cNvSpPr txBox="1"/>
          <p:nvPr/>
        </p:nvSpPr>
        <p:spPr>
          <a:xfrm>
            <a:off x="8922258" y="309067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8" name="Google Shape;528;g13fb48b30fc_0_17"/>
          <p:cNvSpPr txBox="1"/>
          <p:nvPr/>
        </p:nvSpPr>
        <p:spPr>
          <a:xfrm>
            <a:off x="8922258" y="38755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9" name="Google Shape;529;g13fb48b30fc_0_17"/>
          <p:cNvSpPr txBox="1"/>
          <p:nvPr/>
        </p:nvSpPr>
        <p:spPr>
          <a:xfrm>
            <a:off x="8369808" y="5028057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0" name="Google Shape;530;g13fb48b30fc_0_17"/>
          <p:cNvSpPr txBox="1"/>
          <p:nvPr/>
        </p:nvSpPr>
        <p:spPr>
          <a:xfrm>
            <a:off x="4331208" y="32278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1" name="Google Shape;531;g13fb48b30fc_0_17"/>
          <p:cNvSpPr txBox="1"/>
          <p:nvPr/>
        </p:nvSpPr>
        <p:spPr>
          <a:xfrm>
            <a:off x="3959352" y="431368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2" name="Google Shape;532;g13fb48b30fc_0_17"/>
          <p:cNvSpPr txBox="1"/>
          <p:nvPr/>
        </p:nvSpPr>
        <p:spPr>
          <a:xfrm>
            <a:off x="6924346" y="2896725"/>
            <a:ext cx="18288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recommends</a:t>
            </a:r>
            <a:endParaRPr b="1" sz="2400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3" name="Google Shape;533;g13fb48b30fc_0_17"/>
          <p:cNvSpPr txBox="1"/>
          <p:nvPr/>
        </p:nvSpPr>
        <p:spPr>
          <a:xfrm>
            <a:off x="6007608" y="3656450"/>
            <a:ext cx="17373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A86E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similar users</a:t>
            </a:r>
            <a:endParaRPr b="1" sz="2400">
              <a:solidFill>
                <a:srgbClr val="4A86E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4" name="Google Shape;534;g13fb48b30fc_0_17"/>
          <p:cNvSpPr txBox="1"/>
          <p:nvPr/>
        </p:nvSpPr>
        <p:spPr>
          <a:xfrm>
            <a:off x="2498200" y="1951475"/>
            <a:ext cx="5303400" cy="32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entury Gothic"/>
              <a:buChar char="●"/>
            </a:pPr>
            <a:r>
              <a:rPr b="1" lang="en-US" sz="2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User-based collaborative filtering </a:t>
            </a:r>
            <a:endParaRPr b="1" sz="2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g13fb48b30fc_0_17"/>
          <p:cNvSpPr txBox="1"/>
          <p:nvPr/>
        </p:nvSpPr>
        <p:spPr>
          <a:xfrm>
            <a:off x="4724400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Ronewa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6" name="Google Shape;536;g13fb48b30fc_0_17"/>
          <p:cNvSpPr txBox="1"/>
          <p:nvPr/>
        </p:nvSpPr>
        <p:spPr>
          <a:xfrm>
            <a:off x="7287768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Daniel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7" name="Google Shape;537;g13fb48b30fc_0_17"/>
          <p:cNvSpPr txBox="1"/>
          <p:nvPr/>
        </p:nvSpPr>
        <p:spPr>
          <a:xfrm>
            <a:off x="2456100" y="31709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8" name="Google Shape;538;g13fb48b30fc_0_17"/>
          <p:cNvSpPr txBox="1"/>
          <p:nvPr/>
        </p:nvSpPr>
        <p:spPr>
          <a:xfrm>
            <a:off x="2456100" y="49193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g13fb48b30fc_0_17"/>
          <p:cNvSpPr txBox="1"/>
          <p:nvPr/>
        </p:nvSpPr>
        <p:spPr>
          <a:xfrm>
            <a:off x="10517425" y="340510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g13fb48b30fc_0_17"/>
          <p:cNvSpPr txBox="1"/>
          <p:nvPr/>
        </p:nvSpPr>
        <p:spPr>
          <a:xfrm>
            <a:off x="10517425" y="51535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1" name="Google Shape;541;g13fb48b30fc_0_17"/>
          <p:cNvSpPr txBox="1"/>
          <p:nvPr/>
        </p:nvSpPr>
        <p:spPr>
          <a:xfrm>
            <a:off x="10299325" y="20827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16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16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1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9" name="Google Shape;549;p16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16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3" name="Google Shape;553;p16"/>
          <p:cNvSpPr txBox="1"/>
          <p:nvPr>
            <p:ph type="title"/>
          </p:nvPr>
        </p:nvSpPr>
        <p:spPr>
          <a:xfrm>
            <a:off x="8191925" y="1325880"/>
            <a:ext cx="3352375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3800"/>
              <a:buFont typeface="Century Gothic"/>
              <a:buNone/>
            </a:pPr>
            <a:r>
              <a:rPr b="0" i="0" lang="en-US" sz="38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Model Deployment</a:t>
            </a:r>
            <a:endParaRPr/>
          </a:p>
        </p:txBody>
      </p:sp>
      <p:sp>
        <p:nvSpPr>
          <p:cNvPr id="554" name="Google Shape;554;p16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5" name="Google Shape;555;p16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6" name="Google Shape;556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16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558" name="Google Shape;558;p16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6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568" name="Google Shape;568;p16"/>
          <p:cNvPicPr preferRelativeResize="0"/>
          <p:nvPr/>
        </p:nvPicPr>
        <p:blipFill rotWithShape="1">
          <a:blip r:embed="rId8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569" name="Google Shape;569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694984" y="389880"/>
            <a:ext cx="31997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company name&#10;&#10;Description automatically generated" id="570" name="Google Shape;570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955330" y="4597961"/>
            <a:ext cx="4997538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bble chart&#10;&#10;Description automatically generated with medium confidence" id="571" name="Google Shape;571;p16"/>
          <p:cNvPicPr preferRelativeResize="0"/>
          <p:nvPr/>
        </p:nvPicPr>
        <p:blipFill rotWithShape="1">
          <a:blip r:embed="rId11">
            <a:alphaModFix/>
          </a:blip>
          <a:srcRect b="29306" l="0" r="0" t="34853"/>
          <a:stretch/>
        </p:blipFill>
        <p:spPr>
          <a:xfrm>
            <a:off x="1835332" y="2998846"/>
            <a:ext cx="2812418" cy="10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834300" y="1009650"/>
            <a:ext cx="2560320" cy="218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Google Shape;577;p17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17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1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0" name="Google Shape;580;p17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17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7"/>
          <p:cNvSpPr/>
          <p:nvPr/>
        </p:nvSpPr>
        <p:spPr>
          <a:xfrm>
            <a:off x="755112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4" name="Google Shape;584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7"/>
          <p:cNvSpPr/>
          <p:nvPr/>
        </p:nvSpPr>
        <p:spPr>
          <a:xfrm>
            <a:off x="573075" y="1524000"/>
            <a:ext cx="6400800" cy="5029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Tried-and-tested 5-step methodology has been used to create an elegant product which is based on collaborative filtering.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Armed with this mechanism, Netflix would have a definite competitive advantage over industry rivals and could eventually become the only major movie streaming service.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This product presents Netflix with the solution to reverse the the financial setbacks caused by the recent decline in numbers of subscribers, while increasing viewership and reaching a broader audience.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icture containing text, clapperboard&#10;&#10;Description automatically generated" id="586" name="Google Shape;586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587" name="Google Shape;587;p1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588" name="Google Shape;588;p1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589" name="Google Shape;589;p1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17"/>
          <p:cNvSpPr txBox="1"/>
          <p:nvPr/>
        </p:nvSpPr>
        <p:spPr>
          <a:xfrm>
            <a:off x="650668" y="629266"/>
            <a:ext cx="62499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Conclusions</a:t>
            </a:r>
            <a:endParaRPr sz="420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18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18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18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8" name="Google Shape;598;p18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18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3D black question marks with one yellow question mark" id="601" name="Google Shape;601;p18"/>
          <p:cNvPicPr preferRelativeResize="0"/>
          <p:nvPr/>
        </p:nvPicPr>
        <p:blipFill rotWithShape="1">
          <a:blip r:embed="rId8">
            <a:alphaModFix/>
          </a:blip>
          <a:srcRect b="-1" l="11359" r="0" t="0"/>
          <a:stretch/>
        </p:blipFill>
        <p:spPr>
          <a:xfrm>
            <a:off x="1" y="-5"/>
            <a:ext cx="12191695" cy="5020241"/>
          </a:xfrm>
          <a:custGeom>
            <a:rect b="b" l="l" r="r" t="t"/>
            <a:pathLst>
              <a:path extrusionOk="0" h="5020241" w="12191695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02" name="Google Shape;602;p18"/>
          <p:cNvSpPr/>
          <p:nvPr/>
        </p:nvSpPr>
        <p:spPr>
          <a:xfrm>
            <a:off x="8719939" y="3753695"/>
            <a:ext cx="3472060" cy="825932"/>
          </a:xfrm>
          <a:custGeom>
            <a:rect b="b" l="l" r="r" t="t"/>
            <a:pathLst>
              <a:path extrusionOk="0" h="825932" w="347206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2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3" name="Google Shape;603;p18"/>
          <p:cNvSpPr/>
          <p:nvPr/>
        </p:nvSpPr>
        <p:spPr>
          <a:xfrm>
            <a:off x="0" y="4055533"/>
            <a:ext cx="12192000" cy="2802467"/>
          </a:xfrm>
          <a:custGeom>
            <a:rect b="b" l="l" r="r" t="t"/>
            <a:pathLst>
              <a:path extrusionOk="0" h="2802467" w="12192000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4" name="Google Shape;604;p18"/>
          <p:cNvSpPr txBox="1"/>
          <p:nvPr>
            <p:ph idx="4294967295" type="title"/>
          </p:nvPr>
        </p:nvSpPr>
        <p:spPr>
          <a:xfrm>
            <a:off x="636916" y="4854346"/>
            <a:ext cx="10407602" cy="8680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800"/>
              <a:buFont typeface="Century Gothic"/>
              <a:buNone/>
            </a:pPr>
            <a:r>
              <a:rPr lang="en-US" sz="4800">
                <a:solidFill>
                  <a:srgbClr val="EBEBEB"/>
                </a:solidFill>
              </a:rPr>
              <a:t>Questions</a:t>
            </a:r>
            <a:endParaRPr/>
          </a:p>
        </p:txBody>
      </p:sp>
      <p:pic>
        <p:nvPicPr>
          <p:cNvPr descr="Logo, company name&#10;&#10;Description automatically generated" id="605" name="Google Shape;605;p18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8" name="Google Shape;198;p2"/>
          <p:cNvSpPr/>
          <p:nvPr/>
        </p:nvSpPr>
        <p:spPr>
          <a:xfrm flipH="1">
            <a:off x="9351010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rgbClr val="F3F3F3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"/>
          <p:cNvSpPr/>
          <p:nvPr/>
        </p:nvSpPr>
        <p:spPr>
          <a:xfrm>
            <a:off x="0" y="0"/>
            <a:ext cx="9700459" cy="6858001"/>
          </a:xfrm>
          <a:custGeom>
            <a:rect b="b" l="l" r="r" t="t"/>
            <a:pathLst>
              <a:path extrusionOk="0" h="6858001" w="9700459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"/>
          <p:cNvSpPr txBox="1"/>
          <p:nvPr/>
        </p:nvSpPr>
        <p:spPr>
          <a:xfrm>
            <a:off x="87650" y="64250"/>
            <a:ext cx="9151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Meet the team</a:t>
            </a:r>
            <a:endParaRPr sz="1100"/>
          </a:p>
        </p:txBody>
      </p:sp>
      <p:sp>
        <p:nvSpPr>
          <p:cNvPr id="202" name="Google Shape;202;p2"/>
          <p:cNvSpPr txBox="1"/>
          <p:nvPr/>
        </p:nvSpPr>
        <p:spPr>
          <a:xfrm>
            <a:off x="6878750" y="3160676"/>
            <a:ext cx="2100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3" name="Google Shape;203;p2"/>
          <p:cNvSpPr txBox="1"/>
          <p:nvPr/>
        </p:nvSpPr>
        <p:spPr>
          <a:xfrm>
            <a:off x="3886840" y="5709415"/>
            <a:ext cx="2031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4" name="Google Shape;204;p2"/>
          <p:cNvSpPr txBox="1"/>
          <p:nvPr/>
        </p:nvSpPr>
        <p:spPr>
          <a:xfrm>
            <a:off x="325480" y="3160676"/>
            <a:ext cx="2799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5" name="Google Shape;205;p2"/>
          <p:cNvSpPr txBox="1"/>
          <p:nvPr/>
        </p:nvSpPr>
        <p:spPr>
          <a:xfrm>
            <a:off x="3907566" y="3160676"/>
            <a:ext cx="1949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06" name="Google Shape;20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675" y="64250"/>
            <a:ext cx="9144003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"/>
          <p:cNvSpPr txBox="1"/>
          <p:nvPr/>
        </p:nvSpPr>
        <p:spPr>
          <a:xfrm>
            <a:off x="1773341" y="1568343"/>
            <a:ext cx="8866530" cy="2739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DEVIANTS</a:t>
            </a: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is an African–based Data Science company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skills and expertise provide </a:t>
            </a:r>
            <a:r>
              <a:rPr b="1" i="1" lang="en-US" sz="18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real solutions</a:t>
            </a:r>
            <a:r>
              <a:rPr i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today’s most pressing issues: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data–driven / evidence–based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focused problem solvers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strategically robust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methodology</a:t>
            </a: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/>
          </a:p>
        </p:txBody>
      </p:sp>
      <p:sp>
        <p:nvSpPr>
          <p:cNvPr id="212" name="Google Shape;212;p3"/>
          <p:cNvSpPr/>
          <p:nvPr/>
        </p:nvSpPr>
        <p:spPr>
          <a:xfrm>
            <a:off x="80879" y="5044181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COLLECTION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2553102" y="4596815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CLEANING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5025325" y="4149449"/>
            <a:ext cx="2124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EXPLORATORY DATA ANALYSIS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7605548" y="3702083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BUILDING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3"/>
          <p:cNvSpPr/>
          <p:nvPr/>
        </p:nvSpPr>
        <p:spPr>
          <a:xfrm>
            <a:off x="10077771" y="3254717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DEPLOYMENT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Google Shape;217;p3"/>
          <p:cNvSpPr txBox="1"/>
          <p:nvPr/>
        </p:nvSpPr>
        <p:spPr>
          <a:xfrm>
            <a:off x="650668" y="629266"/>
            <a:ext cx="6249784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our procedure?</a:t>
            </a:r>
            <a:endParaRPr sz="4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18" name="Google Shape;218;p3"/>
          <p:cNvCxnSpPr/>
          <p:nvPr/>
        </p:nvCxnSpPr>
        <p:spPr>
          <a:xfrm flipH="1" rot="10800000">
            <a:off x="2116543" y="5565057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19" name="Google Shape;219;p3"/>
          <p:cNvCxnSpPr/>
          <p:nvPr/>
        </p:nvCxnSpPr>
        <p:spPr>
          <a:xfrm flipH="1" rot="10800000">
            <a:off x="4569102" y="5034083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20" name="Google Shape;220;p3"/>
          <p:cNvCxnSpPr/>
          <p:nvPr/>
        </p:nvCxnSpPr>
        <p:spPr>
          <a:xfrm flipH="1" rot="10800000">
            <a:off x="7108354" y="4471089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21" name="Google Shape;221;p3"/>
          <p:cNvCxnSpPr/>
          <p:nvPr/>
        </p:nvCxnSpPr>
        <p:spPr>
          <a:xfrm flipH="1" rot="10800000">
            <a:off x="9560913" y="3953228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222" name="Google Shape;222;p3"/>
          <p:cNvSpPr/>
          <p:nvPr/>
        </p:nvSpPr>
        <p:spPr>
          <a:xfrm rot="7442606">
            <a:off x="6341674" y="3778021"/>
            <a:ext cx="2362037" cy="1405798"/>
          </a:xfrm>
          <a:prstGeom prst="arc">
            <a:avLst>
              <a:gd fmla="val 16733518" name="adj1"/>
              <a:gd fmla="val 398734" name="adj2"/>
            </a:avLst>
          </a:prstGeom>
          <a:noFill/>
          <a:ln cap="flat" cmpd="sng" w="28575">
            <a:solidFill>
              <a:schemeClr val="lt1"/>
            </a:solidFill>
            <a:prstDash val="dot"/>
            <a:round/>
            <a:headEnd len="sm" w="sm" type="none"/>
            <a:tailEnd len="lg" w="lg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3"/>
          <p:cNvSpPr/>
          <p:nvPr/>
        </p:nvSpPr>
        <p:spPr>
          <a:xfrm rot="7442606">
            <a:off x="3786594" y="4217604"/>
            <a:ext cx="2362037" cy="1405798"/>
          </a:xfrm>
          <a:prstGeom prst="arc">
            <a:avLst>
              <a:gd fmla="val 16733518" name="adj1"/>
              <a:gd fmla="val 398734" name="adj2"/>
            </a:avLst>
          </a:prstGeom>
          <a:noFill/>
          <a:ln cap="flat" cmpd="sng" w="28575">
            <a:solidFill>
              <a:schemeClr val="lt1"/>
            </a:solidFill>
            <a:prstDash val="dot"/>
            <a:round/>
            <a:headEnd len="sm" w="sm" type="none"/>
            <a:tailEnd len="lg" w="lg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3"/>
          <p:cNvSpPr txBox="1"/>
          <p:nvPr/>
        </p:nvSpPr>
        <p:spPr>
          <a:xfrm>
            <a:off x="6371351" y="5900731"/>
            <a:ext cx="3706420" cy="342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</a:t>
            </a:r>
            <a:r>
              <a:rPr b="1" lang="en-US" sz="20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* </a:t>
            </a:r>
            <a:r>
              <a:rPr lang="en-US" sz="18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data science life–cycle]</a:t>
            </a:r>
            <a:endParaRPr/>
          </a:p>
        </p:txBody>
      </p:sp>
      <p:pic>
        <p:nvPicPr>
          <p:cNvPr descr="Logo, company name&#10;&#10;Description automatically generated" id="225" name="Google Shape;225;p3"/>
          <p:cNvPicPr preferRelativeResize="0"/>
          <p:nvPr/>
        </p:nvPicPr>
        <p:blipFill rotWithShape="1">
          <a:blip r:embed="rId3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4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4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4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Bubble sheet test paper and pencil" id="239" name="Google Shape;239;p4"/>
          <p:cNvPicPr preferRelativeResize="0"/>
          <p:nvPr/>
        </p:nvPicPr>
        <p:blipFill rotWithShape="1">
          <a:blip r:embed="rId8">
            <a:alphaModFix/>
          </a:blip>
          <a:srcRect b="0" l="26451" r="0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0" name="Google Shape;240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, company name&#10;&#10;Description automatically generated" id="241" name="Google Shape;241;p4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5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5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5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5"/>
          <p:cNvSpPr txBox="1"/>
          <p:nvPr/>
        </p:nvSpPr>
        <p:spPr>
          <a:xfrm>
            <a:off x="650668" y="629266"/>
            <a:ext cx="6249784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Recent trends</a:t>
            </a:r>
            <a:endParaRPr sz="420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p5"/>
          <p:cNvSpPr/>
          <p:nvPr/>
        </p:nvSpPr>
        <p:spPr>
          <a:xfrm>
            <a:off x="754440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picture containing text, clapperboard&#10;&#10;Description automatically generated" id="254" name="Google Shape;25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55" name="Google Shape;255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256" name="Google Shape;256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257" name="Google Shape;257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75444" y="1543963"/>
            <a:ext cx="7236000" cy="49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"/>
          <p:cNvSpPr/>
          <p:nvPr/>
        </p:nvSpPr>
        <p:spPr>
          <a:xfrm>
            <a:off x="6096000" y="2669685"/>
            <a:ext cx="1054146" cy="759315"/>
          </a:xfrm>
          <a:prstGeom prst="ellipse">
            <a:avLst/>
          </a:prstGeom>
          <a:solidFill>
            <a:schemeClr val="accent3">
              <a:alpha val="49803"/>
            </a:schemeClr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60" name="Google Shape;260;p5"/>
          <p:cNvCxnSpPr/>
          <p:nvPr/>
        </p:nvCxnSpPr>
        <p:spPr>
          <a:xfrm flipH="1" rot="10800000">
            <a:off x="1443463" y="3340100"/>
            <a:ext cx="4782766" cy="1943100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ash"/>
            <a:round/>
            <a:headEnd len="sm" w="sm" type="none"/>
            <a:tailEnd len="lg" w="lg" type="triangle"/>
          </a:ln>
        </p:spPr>
      </p:cxnSp>
      <p:sp>
        <p:nvSpPr>
          <p:cNvPr id="261" name="Google Shape;261;p5"/>
          <p:cNvSpPr txBox="1"/>
          <p:nvPr/>
        </p:nvSpPr>
        <p:spPr>
          <a:xfrm>
            <a:off x="3227427" y="4830385"/>
            <a:ext cx="3831498" cy="461665"/>
          </a:xfrm>
          <a:prstGeom prst="rect">
            <a:avLst/>
          </a:prstGeom>
          <a:solidFill>
            <a:srgbClr val="F5E1A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“Strong content critical!”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5"/>
          <p:cNvSpPr txBox="1"/>
          <p:nvPr/>
        </p:nvSpPr>
        <p:spPr>
          <a:xfrm>
            <a:off x="4212456" y="4237177"/>
            <a:ext cx="1197556" cy="3693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+25m/yr.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6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6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6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6"/>
          <p:cNvSpPr/>
          <p:nvPr/>
        </p:nvSpPr>
        <p:spPr>
          <a:xfrm>
            <a:off x="754440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6"/>
          <p:cNvSpPr/>
          <p:nvPr/>
        </p:nvSpPr>
        <p:spPr>
          <a:xfrm>
            <a:off x="650668" y="1676400"/>
            <a:ext cx="6400800" cy="4755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2192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</a:t>
            </a:r>
            <a:endParaRPr/>
          </a:p>
          <a:p>
            <a:pPr indent="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 </a:t>
            </a:r>
            <a:r>
              <a:rPr lang="en-US" sz="16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most appropriate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movie content to 	user clients of Netflix</a:t>
            </a:r>
            <a:endParaRPr/>
          </a:p>
          <a:p>
            <a:pPr indent="-40005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Maintain existing users, obtain new users, ensure Netflix remains </a:t>
            </a:r>
            <a:r>
              <a:rPr lang="en-US" sz="16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world’s leading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streaming service</a:t>
            </a:r>
            <a:endParaRPr/>
          </a:p>
          <a:p>
            <a:pPr indent="-12192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ISSUE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have unlabeled data</a:t>
            </a:r>
            <a:endParaRPr/>
          </a:p>
          <a:p>
            <a:pPr indent="-12192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PROCESS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Unsupervised machine learning techniques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Build superior recommender systems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Python, Pandas, MatPlotLib, etc.</a:t>
            </a:r>
            <a:endParaRPr/>
          </a:p>
        </p:txBody>
      </p:sp>
      <p:pic>
        <p:nvPicPr>
          <p:cNvPr descr="A picture containing text, clapperboard&#10;&#10;Description automatically generated" id="275" name="Google Shape;275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76" name="Google Shape;276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277" name="Google Shape;277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278" name="Google Shape;278;p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6"/>
          <p:cNvSpPr txBox="1"/>
          <p:nvPr/>
        </p:nvSpPr>
        <p:spPr>
          <a:xfrm>
            <a:off x="650668" y="629266"/>
            <a:ext cx="62499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Issue description</a:t>
            </a:r>
            <a:endParaRPr sz="420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7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7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7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7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7"/>
          <p:cNvSpPr txBox="1"/>
          <p:nvPr>
            <p:ph type="title"/>
          </p:nvPr>
        </p:nvSpPr>
        <p:spPr>
          <a:xfrm>
            <a:off x="8191925" y="1325880"/>
            <a:ext cx="3352500" cy="3066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600"/>
              <a:buFont typeface="Century Gothic"/>
              <a:buNone/>
            </a:pPr>
            <a:r>
              <a:rPr b="0" i="0" lang="en-US" sz="46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1,2 Data collection, </a:t>
            </a:r>
            <a:r>
              <a:rPr b="0" i="0" lang="en-US" sz="46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cleaning</a:t>
            </a:r>
            <a:endParaRPr/>
          </a:p>
        </p:txBody>
      </p:sp>
      <p:sp>
        <p:nvSpPr>
          <p:cNvPr id="292" name="Google Shape;292;p7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3" name="Google Shape;293;p7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Arrow Circle" id="295" name="Google Shape;295;p7"/>
          <p:cNvSpPr/>
          <p:nvPr/>
        </p:nvSpPr>
        <p:spPr>
          <a:xfrm>
            <a:off x="8411869" y="4392387"/>
            <a:ext cx="1944000" cy="19440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Database" id="296" name="Google Shape;296;p7"/>
          <p:cNvSpPr/>
          <p:nvPr/>
        </p:nvSpPr>
        <p:spPr>
          <a:xfrm>
            <a:off x="2032977" y="4766270"/>
            <a:ext cx="1872000" cy="18720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7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298" name="Google Shape;298;p7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308" name="Google Shape;308;p7"/>
          <p:cNvPicPr preferRelativeResize="0"/>
          <p:nvPr/>
        </p:nvPicPr>
        <p:blipFill rotWithShape="1">
          <a:blip r:embed="rId10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309" name="Google Shape;309;p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589201" y="744916"/>
            <a:ext cx="4101221" cy="158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graphical user interface&#10;&#10;Description automatically generated" id="310" name="Google Shape;310;p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057848" y="3296063"/>
            <a:ext cx="5197290" cy="1310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311" name="Google Shape;311;p7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307719" y="4989658"/>
            <a:ext cx="2855462" cy="144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9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9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9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9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9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 Exploratory Data Analysis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9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ample being pipetted into a petri dish" id="325" name="Google Shape;325;p9"/>
          <p:cNvPicPr preferRelativeResize="0"/>
          <p:nvPr/>
        </p:nvPicPr>
        <p:blipFill rotWithShape="1">
          <a:blip r:embed="rId8">
            <a:alphaModFix/>
          </a:blip>
          <a:srcRect b="-2" l="15420" r="-2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26" name="Google Shape;326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9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28" name="Google Shape;328;p9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9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338" name="Google Shape;338;p9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3.1	movie ratings</a:t>
            </a:r>
            <a:endParaRPr/>
          </a:p>
        </p:txBody>
      </p:sp>
      <p:grpSp>
        <p:nvGrpSpPr>
          <p:cNvPr id="344" name="Google Shape;344;p10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45" name="Google Shape;345;p10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0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0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0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0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0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55" name="Google Shape;355;p10"/>
          <p:cNvSpPr/>
          <p:nvPr/>
        </p:nvSpPr>
        <p:spPr>
          <a:xfrm>
            <a:off x="1967948" y="1461052"/>
            <a:ext cx="9720000" cy="5040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6" name="Google Shape;3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04861" y="1767212"/>
            <a:ext cx="8578341" cy="39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10"/>
          <p:cNvSpPr txBox="1"/>
          <p:nvPr/>
        </p:nvSpPr>
        <p:spPr>
          <a:xfrm>
            <a:off x="337630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10"/>
          <p:cNvSpPr txBox="1"/>
          <p:nvPr/>
        </p:nvSpPr>
        <p:spPr>
          <a:xfrm>
            <a:off x="420084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10"/>
          <p:cNvSpPr txBox="1"/>
          <p:nvPr/>
        </p:nvSpPr>
        <p:spPr>
          <a:xfrm>
            <a:off x="502537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10"/>
          <p:cNvSpPr txBox="1"/>
          <p:nvPr/>
        </p:nvSpPr>
        <p:spPr>
          <a:xfrm>
            <a:off x="584991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10"/>
          <p:cNvSpPr txBox="1"/>
          <p:nvPr/>
        </p:nvSpPr>
        <p:spPr>
          <a:xfrm>
            <a:off x="667444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10"/>
          <p:cNvSpPr txBox="1"/>
          <p:nvPr/>
        </p:nvSpPr>
        <p:spPr>
          <a:xfrm>
            <a:off x="749898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10"/>
          <p:cNvSpPr txBox="1"/>
          <p:nvPr/>
        </p:nvSpPr>
        <p:spPr>
          <a:xfrm>
            <a:off x="832351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10"/>
          <p:cNvSpPr txBox="1"/>
          <p:nvPr/>
        </p:nvSpPr>
        <p:spPr>
          <a:xfrm>
            <a:off x="914805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10"/>
          <p:cNvSpPr txBox="1"/>
          <p:nvPr/>
        </p:nvSpPr>
        <p:spPr>
          <a:xfrm>
            <a:off x="997258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10"/>
          <p:cNvSpPr txBox="1"/>
          <p:nvPr/>
        </p:nvSpPr>
        <p:spPr>
          <a:xfrm>
            <a:off x="10797118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10"/>
          <p:cNvSpPr txBox="1"/>
          <p:nvPr/>
        </p:nvSpPr>
        <p:spPr>
          <a:xfrm>
            <a:off x="2408853" y="1948235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10"/>
          <p:cNvSpPr txBox="1"/>
          <p:nvPr/>
        </p:nvSpPr>
        <p:spPr>
          <a:xfrm>
            <a:off x="2408853" y="2615316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2.0m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9" name="Google Shape;369;p10"/>
          <p:cNvSpPr txBox="1"/>
          <p:nvPr/>
        </p:nvSpPr>
        <p:spPr>
          <a:xfrm>
            <a:off x="2408853" y="3282397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0" name="Google Shape;370;p10"/>
          <p:cNvSpPr txBox="1"/>
          <p:nvPr/>
        </p:nvSpPr>
        <p:spPr>
          <a:xfrm>
            <a:off x="2408853" y="3949478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1.0m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1" name="Google Shape;371;p10"/>
          <p:cNvSpPr txBox="1"/>
          <p:nvPr/>
        </p:nvSpPr>
        <p:spPr>
          <a:xfrm>
            <a:off x="2408853" y="4616559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2" name="Google Shape;372;p10"/>
          <p:cNvSpPr txBox="1"/>
          <p:nvPr/>
        </p:nvSpPr>
        <p:spPr>
          <a:xfrm>
            <a:off x="2625386" y="5283638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0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3" name="Google Shape;373;p10"/>
          <p:cNvSpPr txBox="1"/>
          <p:nvPr/>
        </p:nvSpPr>
        <p:spPr>
          <a:xfrm>
            <a:off x="6889109" y="5918120"/>
            <a:ext cx="9045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rating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74" name="Google Shape;374;p10"/>
          <p:cNvCxnSpPr/>
          <p:nvPr/>
        </p:nvCxnSpPr>
        <p:spPr>
          <a:xfrm>
            <a:off x="3174768" y="5491977"/>
            <a:ext cx="8308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5" name="Google Shape;375;p10"/>
          <p:cNvSpPr txBox="1"/>
          <p:nvPr/>
        </p:nvSpPr>
        <p:spPr>
          <a:xfrm>
            <a:off x="3571004" y="1653193"/>
            <a:ext cx="46812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Subscriber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ratings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(explicit) provided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6" name="Google Shape;376;p10"/>
          <p:cNvSpPr txBox="1"/>
          <p:nvPr/>
        </p:nvSpPr>
        <p:spPr>
          <a:xfrm rot="-5400000">
            <a:off x="1735207" y="3598594"/>
            <a:ext cx="918841" cy="40011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7" name="Google Shape;377;p10"/>
          <p:cNvSpPr txBox="1"/>
          <p:nvPr/>
        </p:nvSpPr>
        <p:spPr>
          <a:xfrm>
            <a:off x="2990088" y="1948235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8" name="Google Shape;378;p10"/>
          <p:cNvSpPr txBox="1"/>
          <p:nvPr/>
        </p:nvSpPr>
        <p:spPr>
          <a:xfrm>
            <a:off x="2990088" y="2615316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9" name="Google Shape;379;p10"/>
          <p:cNvSpPr txBox="1"/>
          <p:nvPr/>
        </p:nvSpPr>
        <p:spPr>
          <a:xfrm>
            <a:off x="2990088" y="3949478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0" name="Google Shape;380;p10"/>
          <p:cNvSpPr txBox="1"/>
          <p:nvPr/>
        </p:nvSpPr>
        <p:spPr>
          <a:xfrm>
            <a:off x="2990088" y="3282397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1" name="Google Shape;381;p10"/>
          <p:cNvSpPr txBox="1"/>
          <p:nvPr/>
        </p:nvSpPr>
        <p:spPr>
          <a:xfrm>
            <a:off x="2990088" y="4616559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2" name="Google Shape;382;p10"/>
          <p:cNvSpPr txBox="1"/>
          <p:nvPr/>
        </p:nvSpPr>
        <p:spPr>
          <a:xfrm rot="-5400000">
            <a:off x="342205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3" name="Google Shape;383;p10"/>
          <p:cNvSpPr txBox="1"/>
          <p:nvPr/>
        </p:nvSpPr>
        <p:spPr>
          <a:xfrm rot="-5400000">
            <a:off x="424659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4" name="Google Shape;384;p10"/>
          <p:cNvSpPr txBox="1"/>
          <p:nvPr/>
        </p:nvSpPr>
        <p:spPr>
          <a:xfrm rot="-5400000">
            <a:off x="507112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5" name="Google Shape;385;p10"/>
          <p:cNvSpPr txBox="1"/>
          <p:nvPr/>
        </p:nvSpPr>
        <p:spPr>
          <a:xfrm rot="-5400000">
            <a:off x="589566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10"/>
          <p:cNvSpPr txBox="1"/>
          <p:nvPr/>
        </p:nvSpPr>
        <p:spPr>
          <a:xfrm rot="-5400000">
            <a:off x="672019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7" name="Google Shape;387;p10"/>
          <p:cNvSpPr txBox="1"/>
          <p:nvPr/>
        </p:nvSpPr>
        <p:spPr>
          <a:xfrm rot="-5400000">
            <a:off x="754473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8" name="Google Shape;388;p10"/>
          <p:cNvSpPr txBox="1"/>
          <p:nvPr/>
        </p:nvSpPr>
        <p:spPr>
          <a:xfrm rot="-5400000">
            <a:off x="836926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9" name="Google Shape;389;p10"/>
          <p:cNvSpPr txBox="1"/>
          <p:nvPr/>
        </p:nvSpPr>
        <p:spPr>
          <a:xfrm rot="-5400000">
            <a:off x="919380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0" name="Google Shape;390;p10"/>
          <p:cNvSpPr txBox="1"/>
          <p:nvPr/>
        </p:nvSpPr>
        <p:spPr>
          <a:xfrm rot="-5400000">
            <a:off x="1001833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1" name="Google Shape;391;p10"/>
          <p:cNvSpPr txBox="1"/>
          <p:nvPr/>
        </p:nvSpPr>
        <p:spPr>
          <a:xfrm rot="-5400000">
            <a:off x="10842868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2022-02-10T12:12:54Z</dcterms:created>
  <dc:creator>Daniel van Niekerk</dc:creator>
</cp:coreProperties>
</file>